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8" r:id="rId2"/>
  </p:sldIdLst>
  <p:sldSz cx="6858000" cy="9906000" type="A4"/>
  <p:notesSz cx="7099300" cy="102346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D4D"/>
    <a:srgbClr val="FFFF99"/>
    <a:srgbClr val="003366"/>
    <a:srgbClr val="333399"/>
    <a:srgbClr val="CCCCFF"/>
    <a:srgbClr val="6699FF"/>
    <a:srgbClr val="00007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CC1421-D32F-4C87-8102-DBDE97183868}" v="1" dt="2026-03-02T19:37:41.9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p:cViewPr>
        <p:scale>
          <a:sx n="126" d="100"/>
          <a:sy n="126" d="100"/>
        </p:scale>
        <p:origin x="2784" y="-1638"/>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Sanderson" userId="21b737522b5ec9ff" providerId="LiveId" clId="{29C95C84-F13F-4934-81C7-1E03B67DF3F9}"/>
    <pc:docChg chg="undo custSel modSld">
      <pc:chgData name="Richard Sanderson" userId="21b737522b5ec9ff" providerId="LiveId" clId="{29C95C84-F13F-4934-81C7-1E03B67DF3F9}" dt="2026-03-02T19:42:18.923" v="149" actId="113"/>
      <pc:docMkLst>
        <pc:docMk/>
      </pc:docMkLst>
      <pc:sldChg chg="addSp delSp modSp mod">
        <pc:chgData name="Richard Sanderson" userId="21b737522b5ec9ff" providerId="LiveId" clId="{29C95C84-F13F-4934-81C7-1E03B67DF3F9}" dt="2026-03-02T19:42:18.923" v="149" actId="113"/>
        <pc:sldMkLst>
          <pc:docMk/>
          <pc:sldMk cId="0" sldId="258"/>
        </pc:sldMkLst>
        <pc:spChg chg="mod">
          <ac:chgData name="Richard Sanderson" userId="21b737522b5ec9ff" providerId="LiveId" clId="{29C95C84-F13F-4934-81C7-1E03B67DF3F9}" dt="2026-03-02T19:42:18.923" v="149" actId="113"/>
          <ac:spMkLst>
            <pc:docMk/>
            <pc:sldMk cId="0" sldId="258"/>
            <ac:spMk id="6" creationId="{599A7EE9-0949-25CD-6B25-9D2F4BE85094}"/>
          </ac:spMkLst>
        </pc:spChg>
        <pc:spChg chg="del mod">
          <ac:chgData name="Richard Sanderson" userId="21b737522b5ec9ff" providerId="LiveId" clId="{29C95C84-F13F-4934-81C7-1E03B67DF3F9}" dt="2026-03-02T19:32:53.152" v="108" actId="478"/>
          <ac:spMkLst>
            <pc:docMk/>
            <pc:sldMk cId="0" sldId="258"/>
            <ac:spMk id="8" creationId="{06F357A1-119F-502A-C1A8-49ADD8E31A35}"/>
          </ac:spMkLst>
        </pc:spChg>
        <pc:spChg chg="mod">
          <ac:chgData name="Richard Sanderson" userId="21b737522b5ec9ff" providerId="LiveId" clId="{29C95C84-F13F-4934-81C7-1E03B67DF3F9}" dt="2026-03-02T19:36:44.636" v="126" actId="20577"/>
          <ac:spMkLst>
            <pc:docMk/>
            <pc:sldMk cId="0" sldId="258"/>
            <ac:spMk id="10" creationId="{1161E043-0792-04FA-63EB-82AF31793100}"/>
          </ac:spMkLst>
        </pc:spChg>
        <pc:spChg chg="mod">
          <ac:chgData name="Richard Sanderson" userId="21b737522b5ec9ff" providerId="LiveId" clId="{29C95C84-F13F-4934-81C7-1E03B67DF3F9}" dt="2026-03-02T19:32:28.970" v="104" actId="1076"/>
          <ac:spMkLst>
            <pc:docMk/>
            <pc:sldMk cId="0" sldId="258"/>
            <ac:spMk id="11" creationId="{1855A741-293E-BAB7-FE5A-9F65E9F51307}"/>
          </ac:spMkLst>
        </pc:spChg>
        <pc:spChg chg="del mod">
          <ac:chgData name="Richard Sanderson" userId="21b737522b5ec9ff" providerId="LiveId" clId="{29C95C84-F13F-4934-81C7-1E03B67DF3F9}" dt="2026-03-02T19:35:13.004" v="120" actId="478"/>
          <ac:spMkLst>
            <pc:docMk/>
            <pc:sldMk cId="0" sldId="258"/>
            <ac:spMk id="13" creationId="{B58565F6-5C68-B791-04F3-4AB01AB69015}"/>
          </ac:spMkLst>
        </pc:spChg>
        <pc:spChg chg="add mod">
          <ac:chgData name="Richard Sanderson" userId="21b737522b5ec9ff" providerId="LiveId" clId="{29C95C84-F13F-4934-81C7-1E03B67DF3F9}" dt="2026-03-02T19:41:32.377" v="148" actId="1076"/>
          <ac:spMkLst>
            <pc:docMk/>
            <pc:sldMk cId="0" sldId="258"/>
            <ac:spMk id="18" creationId="{87172ABC-0ECB-4DBC-737A-45423758C7FD}"/>
          </ac:spMkLst>
        </pc:spChg>
        <pc:picChg chg="del">
          <ac:chgData name="Richard Sanderson" userId="21b737522b5ec9ff" providerId="LiveId" clId="{29C95C84-F13F-4934-81C7-1E03B67DF3F9}" dt="2026-03-02T19:32:01.354" v="98" actId="478"/>
          <ac:picMkLst>
            <pc:docMk/>
            <pc:sldMk cId="0" sldId="258"/>
            <ac:picMk id="4" creationId="{80ACECBB-9538-A43C-26A6-2735F4A385F7}"/>
          </ac:picMkLst>
        </pc:picChg>
        <pc:picChg chg="add mod">
          <ac:chgData name="Richard Sanderson" userId="21b737522b5ec9ff" providerId="LiveId" clId="{29C95C84-F13F-4934-81C7-1E03B67DF3F9}" dt="2026-03-02T19:36:19.478" v="125" actId="14100"/>
          <ac:picMkLst>
            <pc:docMk/>
            <pc:sldMk cId="0" sldId="258"/>
            <ac:picMk id="12" creationId="{1FDEB1A6-3A07-7BE2-62E6-5F66AD9E5ECD}"/>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3076575" cy="509588"/>
          </a:xfrm>
          <a:prstGeom prst="rect">
            <a:avLst/>
          </a:prstGeom>
          <a:noFill/>
          <a:ln w="9525">
            <a:noFill/>
            <a:miter lim="800000"/>
            <a:headEnd/>
            <a:tailEnd/>
          </a:ln>
          <a:effectLst/>
        </p:spPr>
        <p:txBody>
          <a:bodyPr vert="horz" wrap="square" lIns="98743" tIns="49369" rIns="98743" bIns="49369" numCol="1" anchor="t" anchorCtr="0" compatLnSpc="1">
            <a:prstTxWarp prst="textNoShape">
              <a:avLst/>
            </a:prstTxWarp>
          </a:bodyPr>
          <a:lstStyle>
            <a:lvl1pPr defTabSz="987425">
              <a:defRPr sz="1200"/>
            </a:lvl1pPr>
          </a:lstStyle>
          <a:p>
            <a:pPr>
              <a:defRPr/>
            </a:pPr>
            <a:endParaRPr lang="de-DE" dirty="0"/>
          </a:p>
        </p:txBody>
      </p:sp>
      <p:sp>
        <p:nvSpPr>
          <p:cNvPr id="4099" name="Rectangle 1027"/>
          <p:cNvSpPr>
            <a:spLocks noGrp="1" noChangeArrowheads="1"/>
          </p:cNvSpPr>
          <p:nvPr>
            <p:ph type="dt" sz="quarter" idx="1"/>
          </p:nvPr>
        </p:nvSpPr>
        <p:spPr bwMode="auto">
          <a:xfrm>
            <a:off x="4022725" y="0"/>
            <a:ext cx="3076575" cy="509588"/>
          </a:xfrm>
          <a:prstGeom prst="rect">
            <a:avLst/>
          </a:prstGeom>
          <a:noFill/>
          <a:ln w="9525">
            <a:noFill/>
            <a:miter lim="800000"/>
            <a:headEnd/>
            <a:tailEnd/>
          </a:ln>
          <a:effectLst/>
        </p:spPr>
        <p:txBody>
          <a:bodyPr vert="horz" wrap="square" lIns="98743" tIns="49369" rIns="98743" bIns="49369" numCol="1" anchor="t" anchorCtr="0" compatLnSpc="1">
            <a:prstTxWarp prst="textNoShape">
              <a:avLst/>
            </a:prstTxWarp>
          </a:bodyPr>
          <a:lstStyle>
            <a:lvl1pPr algn="r" defTabSz="987425">
              <a:defRPr sz="1200"/>
            </a:lvl1pPr>
          </a:lstStyle>
          <a:p>
            <a:pPr>
              <a:defRPr/>
            </a:pPr>
            <a:endParaRPr lang="de-DE" dirty="0"/>
          </a:p>
        </p:txBody>
      </p:sp>
      <p:sp>
        <p:nvSpPr>
          <p:cNvPr id="4100" name="Rectangle 1028"/>
          <p:cNvSpPr>
            <a:spLocks noGrp="1" noChangeArrowheads="1"/>
          </p:cNvSpPr>
          <p:nvPr>
            <p:ph type="ftr" sz="quarter" idx="2"/>
          </p:nvPr>
        </p:nvSpPr>
        <p:spPr bwMode="auto">
          <a:xfrm>
            <a:off x="0" y="9725025"/>
            <a:ext cx="3076575" cy="509588"/>
          </a:xfrm>
          <a:prstGeom prst="rect">
            <a:avLst/>
          </a:prstGeom>
          <a:noFill/>
          <a:ln w="9525">
            <a:noFill/>
            <a:miter lim="800000"/>
            <a:headEnd/>
            <a:tailEnd/>
          </a:ln>
          <a:effectLst/>
        </p:spPr>
        <p:txBody>
          <a:bodyPr vert="horz" wrap="square" lIns="98743" tIns="49369" rIns="98743" bIns="49369" numCol="1" anchor="b" anchorCtr="0" compatLnSpc="1">
            <a:prstTxWarp prst="textNoShape">
              <a:avLst/>
            </a:prstTxWarp>
          </a:bodyPr>
          <a:lstStyle>
            <a:lvl1pPr defTabSz="987425">
              <a:defRPr sz="1200"/>
            </a:lvl1pPr>
          </a:lstStyle>
          <a:p>
            <a:pPr>
              <a:defRPr/>
            </a:pPr>
            <a:endParaRPr lang="de-DE" dirty="0"/>
          </a:p>
        </p:txBody>
      </p:sp>
      <p:sp>
        <p:nvSpPr>
          <p:cNvPr id="4101" name="Rectangle 1029"/>
          <p:cNvSpPr>
            <a:spLocks noGrp="1" noChangeArrowheads="1"/>
          </p:cNvSpPr>
          <p:nvPr>
            <p:ph type="sldNum" sz="quarter" idx="3"/>
          </p:nvPr>
        </p:nvSpPr>
        <p:spPr bwMode="auto">
          <a:xfrm>
            <a:off x="4022725" y="9725025"/>
            <a:ext cx="3076575" cy="509588"/>
          </a:xfrm>
          <a:prstGeom prst="rect">
            <a:avLst/>
          </a:prstGeom>
          <a:noFill/>
          <a:ln w="9525">
            <a:noFill/>
            <a:miter lim="800000"/>
            <a:headEnd/>
            <a:tailEnd/>
          </a:ln>
          <a:effectLst/>
        </p:spPr>
        <p:txBody>
          <a:bodyPr vert="horz" wrap="square" lIns="98743" tIns="49369" rIns="98743" bIns="49369" numCol="1" anchor="b" anchorCtr="0" compatLnSpc="1">
            <a:prstTxWarp prst="textNoShape">
              <a:avLst/>
            </a:prstTxWarp>
          </a:bodyPr>
          <a:lstStyle>
            <a:lvl1pPr algn="r" defTabSz="987425">
              <a:defRPr sz="1200"/>
            </a:lvl1pPr>
          </a:lstStyle>
          <a:p>
            <a:pPr>
              <a:defRPr/>
            </a:pPr>
            <a:fld id="{AC66D820-941B-44D5-9456-CB658E5DC5C0}" type="slidenum">
              <a:rPr lang="de-DE"/>
              <a:pPr>
                <a:defRPr/>
              </a:pPr>
              <a:t>‹Nr.›</a:t>
            </a:fld>
            <a:endParaRPr lang="de-DE" dirty="0"/>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514350" y="3076575"/>
            <a:ext cx="5829300" cy="212407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028700" y="5613400"/>
            <a:ext cx="4800600" cy="2532063"/>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342900" y="396875"/>
            <a:ext cx="6172200" cy="1651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342900" y="2311400"/>
            <a:ext cx="6172200" cy="6537325"/>
          </a:xfrm>
          <a:prstGeom prst="rect">
            <a:avLst/>
          </a:prstGeo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4972050" y="396875"/>
            <a:ext cx="1543050" cy="8451850"/>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342900" y="396875"/>
            <a:ext cx="4476750" cy="8451850"/>
          </a:xfrm>
          <a:prstGeom prst="rect">
            <a:avLst/>
          </a:prstGeo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342900" y="396875"/>
            <a:ext cx="6172200" cy="1651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342900" y="2311400"/>
            <a:ext cx="6172200" cy="6537325"/>
          </a:xfrm>
          <a:prstGeom prst="rect">
            <a:avLst/>
          </a:prstGeo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41338" y="6365875"/>
            <a:ext cx="5829300" cy="1966913"/>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541338" y="4198938"/>
            <a:ext cx="5829300" cy="216693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342900" y="396875"/>
            <a:ext cx="6172200" cy="1651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342900" y="2311400"/>
            <a:ext cx="3009900" cy="65373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3505200" y="2311400"/>
            <a:ext cx="3009900" cy="65373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42900" y="396875"/>
            <a:ext cx="6172200" cy="1651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342900" y="2217738"/>
            <a:ext cx="3030538" cy="9239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342900" y="3141663"/>
            <a:ext cx="3030538" cy="5707062"/>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3484563" y="2217738"/>
            <a:ext cx="3030537" cy="9239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3484563" y="3141663"/>
            <a:ext cx="3030537" cy="5707062"/>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42900" y="396875"/>
            <a:ext cx="6172200" cy="1651000"/>
          </a:xfrm>
          <a:prstGeom prst="rect">
            <a:avLst/>
          </a:prstGeom>
        </p:spPr>
        <p:txBody>
          <a:bodyPr/>
          <a:lstStyle/>
          <a:p>
            <a:r>
              <a:rPr lang="de-DE"/>
              <a:t>Titelmasterformat durch Klicken bearbeiten</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342900" y="393700"/>
            <a:ext cx="2255838" cy="1679575"/>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2681288" y="393700"/>
            <a:ext cx="3833812" cy="84550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342900" y="2073275"/>
            <a:ext cx="2255838" cy="67754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344613" y="6934200"/>
            <a:ext cx="4114800" cy="819150"/>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344613" y="885825"/>
            <a:ext cx="4114800" cy="59436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a:p>
        </p:txBody>
      </p:sp>
      <p:sp>
        <p:nvSpPr>
          <p:cNvPr id="4" name="Textplatzhalter 3"/>
          <p:cNvSpPr>
            <a:spLocks noGrp="1"/>
          </p:cNvSpPr>
          <p:nvPr>
            <p:ph type="body" sz="half" idx="2"/>
          </p:nvPr>
        </p:nvSpPr>
        <p:spPr>
          <a:xfrm>
            <a:off x="1344613" y="7753350"/>
            <a:ext cx="4114800" cy="11620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vdi.de/" TargetMode="External"/><Relationship Id="rId13" Type="http://schemas.openxmlformats.org/officeDocument/2006/relationships/hyperlink" Target="https://www.linkedin.com/groups/8574185" TargetMode="External"/><Relationship Id="rId3" Type="http://schemas.openxmlformats.org/officeDocument/2006/relationships/image" Target="../media/image2.jpeg"/><Relationship Id="rId7" Type="http://schemas.openxmlformats.org/officeDocument/2006/relationships/hyperlink" Target="https://www.raes-hamburg.de/" TargetMode="External"/><Relationship Id="rId12" Type="http://schemas.openxmlformats.org/officeDocument/2006/relationships/image" Target="../media/image3.png"/><Relationship Id="rId2" Type="http://schemas.openxmlformats.org/officeDocument/2006/relationships/image" Target="../media/image1.jpg"/><Relationship Id="rId16" Type="http://schemas.openxmlformats.org/officeDocument/2006/relationships/image" Target="../media/image6.jpg"/><Relationship Id="rId1" Type="http://schemas.openxmlformats.org/officeDocument/2006/relationships/slideLayout" Target="../slideLayouts/slideLayout7.xml"/><Relationship Id="rId6" Type="http://schemas.openxmlformats.org/officeDocument/2006/relationships/hyperlink" Target="https://hamburg.dglr.de/" TargetMode="External"/><Relationship Id="rId11" Type="http://schemas.openxmlformats.org/officeDocument/2006/relationships/hyperlink" Target="https://aerolectures.eventbrite.de/" TargetMode="External"/><Relationship Id="rId5" Type="http://schemas.openxmlformats.org/officeDocument/2006/relationships/hyperlink" Target="mailto:events@raes-hamburg.de" TargetMode="External"/><Relationship Id="rId15" Type="http://schemas.openxmlformats.org/officeDocument/2006/relationships/image" Target="../media/image5.jpeg"/><Relationship Id="rId10" Type="http://schemas.openxmlformats.org/officeDocument/2006/relationships/hyperlink" Target="http://aerolectures.de/" TargetMode="External"/><Relationship Id="rId4" Type="http://schemas.openxmlformats.org/officeDocument/2006/relationships/hyperlink" Target="mailto:info@ProfScholz.de" TargetMode="External"/><Relationship Id="rId9" Type="http://schemas.openxmlformats.org/officeDocument/2006/relationships/hyperlink" Target="https://www.zal.aero/" TargetMode="External"/><Relationship Id="rId1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8" name="Group 21"/>
          <p:cNvGrpSpPr>
            <a:grpSpLocks/>
          </p:cNvGrpSpPr>
          <p:nvPr/>
        </p:nvGrpSpPr>
        <p:grpSpPr bwMode="auto">
          <a:xfrm>
            <a:off x="73025" y="1510527"/>
            <a:ext cx="6686550" cy="187325"/>
            <a:chOff x="114" y="1104"/>
            <a:chExt cx="4146" cy="192"/>
          </a:xfrm>
        </p:grpSpPr>
        <p:sp>
          <p:nvSpPr>
            <p:cNvPr id="1058" name="Rectangle 22"/>
            <p:cNvSpPr>
              <a:spLocks noChangeArrowheads="1"/>
            </p:cNvSpPr>
            <p:nvPr/>
          </p:nvSpPr>
          <p:spPr bwMode="gray">
            <a:xfrm>
              <a:off x="114" y="1104"/>
              <a:ext cx="4146" cy="48"/>
            </a:xfrm>
            <a:prstGeom prst="rect">
              <a:avLst/>
            </a:prstGeom>
            <a:gradFill rotWithShape="0">
              <a:gsLst>
                <a:gs pos="0">
                  <a:srgbClr val="0099CC"/>
                </a:gs>
                <a:gs pos="100000">
                  <a:srgbClr val="B3D9FF"/>
                </a:gs>
              </a:gsLst>
              <a:lin ang="0" scaled="1"/>
            </a:gradFill>
            <a:ln w="6350">
              <a:noFill/>
              <a:miter lim="800000"/>
              <a:headEnd/>
              <a:tailEnd/>
            </a:ln>
          </p:spPr>
          <p:txBody>
            <a:bodyPr lIns="54000" tIns="46800" rIns="54000" bIns="46800" anchor="ctr">
              <a:spAutoFit/>
            </a:bodyPr>
            <a:lstStyle/>
            <a:p>
              <a:endParaRPr lang="en-GB" dirty="0"/>
            </a:p>
          </p:txBody>
        </p:sp>
        <p:sp>
          <p:nvSpPr>
            <p:cNvPr id="1059" name="Rectangle 23"/>
            <p:cNvSpPr>
              <a:spLocks noChangeArrowheads="1"/>
            </p:cNvSpPr>
            <p:nvPr/>
          </p:nvSpPr>
          <p:spPr bwMode="gray">
            <a:xfrm>
              <a:off x="114" y="1200"/>
              <a:ext cx="4146" cy="96"/>
            </a:xfrm>
            <a:prstGeom prst="rect">
              <a:avLst/>
            </a:prstGeom>
            <a:gradFill rotWithShape="0">
              <a:gsLst>
                <a:gs pos="0">
                  <a:srgbClr val="0099CC"/>
                </a:gs>
                <a:gs pos="100000">
                  <a:srgbClr val="99CCFF"/>
                </a:gs>
              </a:gsLst>
              <a:lin ang="0" scaled="1"/>
            </a:gradFill>
            <a:ln w="6350">
              <a:noFill/>
              <a:miter lim="800000"/>
              <a:headEnd/>
              <a:tailEnd/>
            </a:ln>
          </p:spPr>
          <p:txBody>
            <a:bodyPr lIns="54000" tIns="46800" rIns="54000" bIns="46800" anchor="ctr">
              <a:spAutoFit/>
            </a:bodyPr>
            <a:lstStyle/>
            <a:p>
              <a:endParaRPr lang="en-GB" dirty="0"/>
            </a:p>
          </p:txBody>
        </p:sp>
      </p:grpSp>
      <p:sp>
        <p:nvSpPr>
          <p:cNvPr id="1032" name="Text Box 34"/>
          <p:cNvSpPr txBox="1">
            <a:spLocks noChangeArrowheads="1"/>
          </p:cNvSpPr>
          <p:nvPr/>
        </p:nvSpPr>
        <p:spPr bwMode="gray">
          <a:xfrm>
            <a:off x="161925" y="1247002"/>
            <a:ext cx="6543675" cy="206477"/>
          </a:xfrm>
          <a:prstGeom prst="rect">
            <a:avLst/>
          </a:prstGeom>
          <a:solidFill>
            <a:schemeClr val="bg1">
              <a:alpha val="50195"/>
            </a:schemeClr>
          </a:solidFill>
          <a:ln w="6350">
            <a:noFill/>
            <a:miter lim="800000"/>
            <a:headEnd/>
            <a:tailEnd/>
          </a:ln>
        </p:spPr>
        <p:txBody>
          <a:bodyPr wrap="square" lIns="54000" tIns="10800" rIns="54000" bIns="10800">
            <a:spAutoFit/>
          </a:bodyPr>
          <a:lstStyle/>
          <a:p>
            <a:pPr algn="ctr" eaLnBrk="0" hangingPunct="0"/>
            <a:r>
              <a:rPr lang="en-US" sz="1200" b="1" dirty="0">
                <a:latin typeface="Arial" charset="0"/>
                <a:cs typeface="Times New Roman" pitchFamily="18" charset="0"/>
              </a:rPr>
              <a:t>RAeS Hamburg in cooperation with the DGLR, VDI, ZAL &amp; HAW invites you to a lecture</a:t>
            </a:r>
          </a:p>
        </p:txBody>
      </p:sp>
      <p:sp>
        <p:nvSpPr>
          <p:cNvPr id="1036" name="Rectangle 38"/>
          <p:cNvSpPr>
            <a:spLocks noChangeArrowheads="1"/>
          </p:cNvSpPr>
          <p:nvPr/>
        </p:nvSpPr>
        <p:spPr bwMode="gray">
          <a:xfrm flipV="1">
            <a:off x="95250" y="7868333"/>
            <a:ext cx="6705600" cy="82550"/>
          </a:xfrm>
          <a:prstGeom prst="rect">
            <a:avLst/>
          </a:prstGeom>
          <a:gradFill rotWithShape="0">
            <a:gsLst>
              <a:gs pos="0">
                <a:srgbClr val="0099CC"/>
              </a:gs>
              <a:gs pos="100000">
                <a:srgbClr val="99CCFF"/>
              </a:gs>
            </a:gsLst>
            <a:lin ang="0" scaled="1"/>
          </a:gradFill>
          <a:ln w="6350">
            <a:noFill/>
            <a:miter lim="800000"/>
            <a:headEnd/>
            <a:tailEnd/>
          </a:ln>
        </p:spPr>
        <p:txBody>
          <a:bodyPr lIns="54000" tIns="46800" rIns="54000" bIns="46800" anchor="ctr">
            <a:spAutoFit/>
          </a:bodyPr>
          <a:lstStyle/>
          <a:p>
            <a:endParaRPr lang="en-GB" dirty="0"/>
          </a:p>
        </p:txBody>
      </p:sp>
      <p:sp>
        <p:nvSpPr>
          <p:cNvPr id="1037" name="Rectangle 39"/>
          <p:cNvSpPr>
            <a:spLocks noChangeArrowheads="1"/>
          </p:cNvSpPr>
          <p:nvPr/>
        </p:nvSpPr>
        <p:spPr bwMode="gray">
          <a:xfrm flipV="1">
            <a:off x="95250" y="7995333"/>
            <a:ext cx="6705600" cy="42863"/>
          </a:xfrm>
          <a:prstGeom prst="rect">
            <a:avLst/>
          </a:prstGeom>
          <a:gradFill rotWithShape="0">
            <a:gsLst>
              <a:gs pos="0">
                <a:srgbClr val="0099CC"/>
              </a:gs>
              <a:gs pos="100000">
                <a:srgbClr val="99CCFF"/>
              </a:gs>
            </a:gsLst>
            <a:lin ang="0" scaled="1"/>
          </a:gradFill>
          <a:ln w="6350">
            <a:noFill/>
            <a:miter lim="800000"/>
            <a:headEnd/>
            <a:tailEnd/>
          </a:ln>
        </p:spPr>
        <p:txBody>
          <a:bodyPr lIns="54000" tIns="46800" rIns="54000" bIns="46800" anchor="ctr">
            <a:spAutoFit/>
          </a:bodyPr>
          <a:lstStyle/>
          <a:p>
            <a:endParaRPr lang="en-GB" dirty="0"/>
          </a:p>
        </p:txBody>
      </p:sp>
      <p:sp>
        <p:nvSpPr>
          <p:cNvPr id="1038" name="Rectangle 49"/>
          <p:cNvSpPr>
            <a:spLocks noChangeArrowheads="1"/>
          </p:cNvSpPr>
          <p:nvPr/>
        </p:nvSpPr>
        <p:spPr bwMode="auto">
          <a:xfrm>
            <a:off x="0" y="0"/>
            <a:ext cx="260350" cy="457200"/>
          </a:xfrm>
          <a:prstGeom prst="rect">
            <a:avLst/>
          </a:prstGeom>
          <a:noFill/>
          <a:ln w="9525">
            <a:noFill/>
            <a:miter lim="800000"/>
            <a:headEnd/>
            <a:tailEnd/>
          </a:ln>
        </p:spPr>
        <p:txBody>
          <a:bodyPr wrap="none" anchor="ctr">
            <a:spAutoFit/>
          </a:bodyPr>
          <a:lstStyle/>
          <a:p>
            <a:r>
              <a:rPr lang="de-DE" dirty="0"/>
              <a:t> </a:t>
            </a:r>
          </a:p>
        </p:txBody>
      </p:sp>
      <p:sp>
        <p:nvSpPr>
          <p:cNvPr id="1039" name="Rectangle 50"/>
          <p:cNvSpPr>
            <a:spLocks noChangeArrowheads="1"/>
          </p:cNvSpPr>
          <p:nvPr/>
        </p:nvSpPr>
        <p:spPr bwMode="auto">
          <a:xfrm>
            <a:off x="0" y="0"/>
            <a:ext cx="260350" cy="457200"/>
          </a:xfrm>
          <a:prstGeom prst="rect">
            <a:avLst/>
          </a:prstGeom>
          <a:noFill/>
          <a:ln w="9525">
            <a:noFill/>
            <a:miter lim="800000"/>
            <a:headEnd/>
            <a:tailEnd/>
          </a:ln>
        </p:spPr>
        <p:txBody>
          <a:bodyPr wrap="none" anchor="ctr">
            <a:spAutoFit/>
          </a:bodyPr>
          <a:lstStyle/>
          <a:p>
            <a:r>
              <a:rPr lang="de-DE" dirty="0"/>
              <a:t> </a:t>
            </a:r>
          </a:p>
        </p:txBody>
      </p:sp>
      <p:sp>
        <p:nvSpPr>
          <p:cNvPr id="1040" name="Rectangle 51"/>
          <p:cNvSpPr>
            <a:spLocks noChangeArrowheads="1"/>
          </p:cNvSpPr>
          <p:nvPr/>
        </p:nvSpPr>
        <p:spPr bwMode="auto">
          <a:xfrm>
            <a:off x="0" y="0"/>
            <a:ext cx="260350" cy="457200"/>
          </a:xfrm>
          <a:prstGeom prst="rect">
            <a:avLst/>
          </a:prstGeom>
          <a:noFill/>
          <a:ln w="9525">
            <a:noFill/>
            <a:miter lim="800000"/>
            <a:headEnd/>
            <a:tailEnd/>
          </a:ln>
        </p:spPr>
        <p:txBody>
          <a:bodyPr wrap="none" anchor="ctr">
            <a:spAutoFit/>
          </a:bodyPr>
          <a:lstStyle/>
          <a:p>
            <a:r>
              <a:rPr lang="de-DE" dirty="0"/>
              <a:t> </a:t>
            </a:r>
          </a:p>
        </p:txBody>
      </p:sp>
      <p:sp>
        <p:nvSpPr>
          <p:cNvPr id="1041" name="Rectangle 52"/>
          <p:cNvSpPr>
            <a:spLocks noChangeArrowheads="1"/>
          </p:cNvSpPr>
          <p:nvPr/>
        </p:nvSpPr>
        <p:spPr bwMode="auto">
          <a:xfrm>
            <a:off x="0" y="0"/>
            <a:ext cx="260350" cy="457200"/>
          </a:xfrm>
          <a:prstGeom prst="rect">
            <a:avLst/>
          </a:prstGeom>
          <a:noFill/>
          <a:ln w="9525">
            <a:noFill/>
            <a:miter lim="800000"/>
            <a:headEnd/>
            <a:tailEnd/>
          </a:ln>
        </p:spPr>
        <p:txBody>
          <a:bodyPr wrap="none" anchor="ctr">
            <a:spAutoFit/>
          </a:bodyPr>
          <a:lstStyle/>
          <a:p>
            <a:r>
              <a:rPr lang="de-DE" dirty="0"/>
              <a:t> </a:t>
            </a:r>
          </a:p>
        </p:txBody>
      </p:sp>
      <p:sp>
        <p:nvSpPr>
          <p:cNvPr id="1042" name="Rectangle 53"/>
          <p:cNvSpPr>
            <a:spLocks noChangeArrowheads="1"/>
          </p:cNvSpPr>
          <p:nvPr/>
        </p:nvSpPr>
        <p:spPr bwMode="auto">
          <a:xfrm>
            <a:off x="0" y="0"/>
            <a:ext cx="260350" cy="457200"/>
          </a:xfrm>
          <a:prstGeom prst="rect">
            <a:avLst/>
          </a:prstGeom>
          <a:noFill/>
          <a:ln w="9525">
            <a:noFill/>
            <a:miter lim="800000"/>
            <a:headEnd/>
            <a:tailEnd/>
          </a:ln>
        </p:spPr>
        <p:txBody>
          <a:bodyPr wrap="none" anchor="ctr">
            <a:spAutoFit/>
          </a:bodyPr>
          <a:lstStyle/>
          <a:p>
            <a:r>
              <a:rPr lang="de-DE" dirty="0"/>
              <a:t> </a:t>
            </a:r>
          </a:p>
        </p:txBody>
      </p:sp>
      <p:pic>
        <p:nvPicPr>
          <p:cNvPr id="3" name="Grafik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0350" y="47097"/>
            <a:ext cx="6407150" cy="1067858"/>
          </a:xfrm>
          <a:prstGeom prst="rect">
            <a:avLst/>
          </a:prstGeom>
        </p:spPr>
      </p:pic>
      <p:pic>
        <p:nvPicPr>
          <p:cNvPr id="29" name="Grafik 28">
            <a:extLst>
              <a:ext uri="{FF2B5EF4-FFF2-40B4-BE49-F238E27FC236}">
                <a16:creationId xmlns:a16="http://schemas.microsoft.com/office/drawing/2014/main" id="{0A1F2A38-C7BD-425A-8203-23A1B596870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5539" y="687653"/>
            <a:ext cx="1288482" cy="427302"/>
          </a:xfrm>
          <a:prstGeom prst="rect">
            <a:avLst/>
          </a:prstGeom>
        </p:spPr>
      </p:pic>
      <p:sp>
        <p:nvSpPr>
          <p:cNvPr id="9" name="Text Box 37">
            <a:extLst>
              <a:ext uri="{FF2B5EF4-FFF2-40B4-BE49-F238E27FC236}">
                <a16:creationId xmlns:a16="http://schemas.microsoft.com/office/drawing/2014/main" id="{326AA1A2-78AE-4065-812E-47E2ED19C6B9}"/>
              </a:ext>
            </a:extLst>
          </p:cNvPr>
          <p:cNvSpPr txBox="1">
            <a:spLocks noChangeArrowheads="1"/>
          </p:cNvSpPr>
          <p:nvPr/>
        </p:nvSpPr>
        <p:spPr bwMode="gray">
          <a:xfrm>
            <a:off x="97476" y="8159355"/>
            <a:ext cx="6710617" cy="1017844"/>
          </a:xfrm>
          <a:prstGeom prst="rect">
            <a:avLst/>
          </a:prstGeom>
          <a:noFill/>
          <a:ln w="6350">
            <a:noFill/>
            <a:miter lim="800000"/>
            <a:headEnd/>
            <a:tailEnd/>
          </a:ln>
        </p:spPr>
        <p:txBody>
          <a:bodyPr wrap="square" lIns="54000" tIns="46800" rIns="54000" bIns="46800">
            <a:spAutoFit/>
          </a:bodyPr>
          <a:ls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pPr eaLnBrk="0" hangingPunct="0">
              <a:tabLst>
                <a:tab pos="720000" algn="l"/>
                <a:tab pos="1440000" algn="l"/>
                <a:tab pos="2160000" algn="l"/>
                <a:tab pos="3960000" algn="l"/>
              </a:tabLst>
            </a:pPr>
            <a:r>
              <a:rPr lang="de-DE" sz="800" dirty="0">
                <a:latin typeface="Arial" charset="0"/>
                <a:cs typeface="Arial" charset="0"/>
              </a:rPr>
              <a:t>DGLR / HAW	Prof. Dr.-Ing. Dieter Scholz	Tel.: 040 42875 8825 	</a:t>
            </a:r>
            <a:r>
              <a:rPr lang="de-DE" sz="800" dirty="0">
                <a:latin typeface="Arial" charset="0"/>
                <a:cs typeface="Arial" charset="0"/>
                <a:hlinkClick r:id="rId4"/>
              </a:rPr>
              <a:t>info@ProfScholz.de</a:t>
            </a:r>
            <a:endParaRPr lang="de-DE" sz="800" dirty="0">
              <a:latin typeface="Arial" charset="0"/>
              <a:cs typeface="Arial" charset="0"/>
            </a:endParaRPr>
          </a:p>
          <a:p>
            <a:pPr eaLnBrk="0" hangingPunct="0">
              <a:tabLst>
                <a:tab pos="720000" algn="l"/>
                <a:tab pos="1440000" algn="l"/>
                <a:tab pos="2160000" algn="l"/>
                <a:tab pos="3960000" algn="l"/>
              </a:tabLst>
            </a:pPr>
            <a:r>
              <a:rPr lang="de-DE" sz="800" dirty="0">
                <a:latin typeface="Arial" charset="0"/>
                <a:cs typeface="Arial" charset="0"/>
              </a:rPr>
              <a:t>RAeS	Richard Sanderson	Tel.: 04167 92012	</a:t>
            </a:r>
            <a:r>
              <a:rPr lang="de-DE" sz="800" dirty="0">
                <a:latin typeface="Arial" charset="0"/>
                <a:cs typeface="Arial" charset="0"/>
                <a:hlinkClick r:id="rId5"/>
              </a:rPr>
              <a:t>events@raes-hamburg.de</a:t>
            </a:r>
            <a:endParaRPr lang="de-DE" sz="800" dirty="0">
              <a:latin typeface="Arial" charset="0"/>
              <a:cs typeface="Arial" charset="0"/>
            </a:endParaRPr>
          </a:p>
          <a:p>
            <a:pPr eaLnBrk="0" hangingPunct="0">
              <a:tabLst>
                <a:tab pos="720000" algn="l"/>
                <a:tab pos="1440000" algn="l"/>
                <a:tab pos="2160000" algn="l"/>
                <a:tab pos="3960000" algn="l"/>
              </a:tabLst>
            </a:pPr>
            <a:r>
              <a:rPr lang="de-DE" sz="400" dirty="0">
                <a:latin typeface="Arial" charset="0"/>
                <a:cs typeface="Arial" charset="0"/>
              </a:rPr>
              <a:t> </a:t>
            </a:r>
          </a:p>
          <a:p>
            <a:pPr algn="just" eaLnBrk="0" hangingPunct="0">
              <a:tabLst>
                <a:tab pos="720000" algn="l"/>
                <a:tab pos="1440000" algn="l"/>
                <a:tab pos="2160000" algn="l"/>
                <a:tab pos="3960000" algn="l"/>
              </a:tabLst>
            </a:pPr>
            <a:endParaRPr lang="de-DE" sz="800" b="1" dirty="0">
              <a:latin typeface="Arial" charset="0"/>
              <a:cs typeface="Times New Roman" pitchFamily="18" charset="0"/>
            </a:endParaRPr>
          </a:p>
          <a:p>
            <a:pPr algn="just" eaLnBrk="0" hangingPunct="0">
              <a:tabLst>
                <a:tab pos="720000" algn="l"/>
                <a:tab pos="1440000" algn="l"/>
                <a:tab pos="2160000" algn="l"/>
                <a:tab pos="3960000" algn="l"/>
              </a:tabLst>
            </a:pPr>
            <a:r>
              <a:rPr lang="de-DE" sz="800" b="1" dirty="0">
                <a:latin typeface="Arial" charset="0"/>
                <a:cs typeface="Times New Roman" pitchFamily="18" charset="0"/>
              </a:rPr>
              <a:t>			DGLR Bezirksgruppe Hamburg	</a:t>
            </a:r>
            <a:r>
              <a:rPr lang="de-DE" sz="800" dirty="0">
                <a:latin typeface="Arial" charset="0"/>
                <a:cs typeface="Times New Roman" pitchFamily="18" charset="0"/>
                <a:hlinkClick r:id="rId6"/>
              </a:rPr>
              <a:t>https://hamburg.dglr.de</a:t>
            </a:r>
            <a:r>
              <a:rPr lang="de-DE" sz="800" dirty="0">
                <a:latin typeface="Arial" charset="0"/>
                <a:cs typeface="Times New Roman" pitchFamily="18" charset="0"/>
              </a:rPr>
              <a:t>	</a:t>
            </a:r>
          </a:p>
          <a:p>
            <a:pPr algn="just" eaLnBrk="0" hangingPunct="0">
              <a:tabLst>
                <a:tab pos="720000" algn="l"/>
                <a:tab pos="1440000" algn="l"/>
                <a:tab pos="2160000" algn="l"/>
                <a:tab pos="3960000" algn="l"/>
              </a:tabLst>
            </a:pPr>
            <a:r>
              <a:rPr lang="de-DE" sz="800" b="1" dirty="0">
                <a:latin typeface="Arial" charset="0"/>
                <a:cs typeface="Times New Roman" pitchFamily="18" charset="0"/>
              </a:rPr>
              <a:t>			RAeS Hamburg Branch	</a:t>
            </a:r>
            <a:r>
              <a:rPr lang="de-DE" sz="800" dirty="0">
                <a:latin typeface="Arial" charset="0"/>
                <a:cs typeface="Times New Roman" pitchFamily="18" charset="0"/>
                <a:hlinkClick r:id="rId7"/>
              </a:rPr>
              <a:t>https://www.raes-hamburg.de</a:t>
            </a:r>
            <a:endParaRPr lang="de-DE" sz="800" dirty="0">
              <a:latin typeface="Arial" charset="0"/>
              <a:cs typeface="Times New Roman" pitchFamily="18" charset="0"/>
            </a:endParaRPr>
          </a:p>
          <a:p>
            <a:pPr eaLnBrk="0" hangingPunct="0">
              <a:tabLst>
                <a:tab pos="720000" algn="l"/>
                <a:tab pos="1440000" algn="l"/>
                <a:tab pos="2160000" algn="l"/>
                <a:tab pos="3960000" algn="l"/>
              </a:tabLst>
            </a:pPr>
            <a:r>
              <a:rPr lang="de-DE" sz="800" b="1" dirty="0">
                <a:latin typeface="Arial" charset="0"/>
                <a:cs typeface="Times New Roman" pitchFamily="18" charset="0"/>
              </a:rPr>
              <a:t>			VDI, Arbeitskreis L&amp;R Hamburg	</a:t>
            </a:r>
            <a:r>
              <a:rPr lang="de-DE" sz="800" dirty="0">
                <a:latin typeface="Arial" charset="0"/>
                <a:cs typeface="Times New Roman" pitchFamily="18" charset="0"/>
                <a:hlinkClick r:id="rId8"/>
              </a:rPr>
              <a:t>https://www.vdi.de</a:t>
            </a:r>
            <a:r>
              <a:rPr lang="de-DE" sz="800" dirty="0">
                <a:latin typeface="Arial" charset="0"/>
                <a:cs typeface="Times New Roman" pitchFamily="18" charset="0"/>
              </a:rPr>
              <a:t>	</a:t>
            </a:r>
          </a:p>
          <a:p>
            <a:pPr eaLnBrk="0" hangingPunct="0">
              <a:tabLst>
                <a:tab pos="720000" algn="l"/>
                <a:tab pos="1440000" algn="l"/>
                <a:tab pos="2160000" algn="l"/>
                <a:tab pos="3960000" algn="l"/>
              </a:tabLst>
            </a:pPr>
            <a:r>
              <a:rPr lang="de-DE" sz="800" b="1" dirty="0">
                <a:latin typeface="Arial" charset="0"/>
                <a:cs typeface="Times New Roman" pitchFamily="18" charset="0"/>
              </a:rPr>
              <a:t>			ZAL TechCenter</a:t>
            </a:r>
            <a:r>
              <a:rPr lang="de-DE" sz="800" dirty="0">
                <a:latin typeface="Arial" charset="0"/>
                <a:cs typeface="Times New Roman" pitchFamily="18" charset="0"/>
              </a:rPr>
              <a:t>	</a:t>
            </a:r>
            <a:r>
              <a:rPr lang="de-DE" sz="800" dirty="0">
                <a:latin typeface="Arial" charset="0"/>
                <a:cs typeface="Times New Roman" pitchFamily="18" charset="0"/>
                <a:hlinkClick r:id="rId9"/>
              </a:rPr>
              <a:t>https://www.zal.aero</a:t>
            </a:r>
            <a:r>
              <a:rPr lang="de-DE" sz="800" b="1" dirty="0">
                <a:latin typeface="Arial" charset="0"/>
                <a:cs typeface="Times New Roman" pitchFamily="18" charset="0"/>
              </a:rPr>
              <a:t>	</a:t>
            </a:r>
            <a:endParaRPr lang="de-DE" sz="800" dirty="0">
              <a:latin typeface="Arial" charset="0"/>
              <a:cs typeface="Times New Roman" pitchFamily="18" charset="0"/>
            </a:endParaRPr>
          </a:p>
        </p:txBody>
      </p:sp>
      <p:sp>
        <p:nvSpPr>
          <p:cNvPr id="14" name="TextBox 7">
            <a:extLst>
              <a:ext uri="{FF2B5EF4-FFF2-40B4-BE49-F238E27FC236}">
                <a16:creationId xmlns:a16="http://schemas.microsoft.com/office/drawing/2014/main" id="{E1B0241D-78B0-4DD9-8B51-FC70390ADFC3}"/>
              </a:ext>
            </a:extLst>
          </p:cNvPr>
          <p:cNvSpPr txBox="1"/>
          <p:nvPr/>
        </p:nvSpPr>
        <p:spPr>
          <a:xfrm>
            <a:off x="49908" y="9346168"/>
            <a:ext cx="6372750" cy="461665"/>
          </a:xfrm>
          <a:prstGeom prst="rect">
            <a:avLst/>
          </a:prstGeom>
          <a:noFill/>
        </p:spPr>
        <p:txBody>
          <a:bodyPr wrap="square" rtlCol="0">
            <a:spAutoFit/>
          </a:bodyPr>
          <a:ls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a:lstStyle>
          <a:p>
            <a:r>
              <a:rPr lang="en-GB" sz="800" dirty="0">
                <a:latin typeface="Arial" panose="020B0604020202020204" pitchFamily="34" charset="0"/>
                <a:cs typeface="Arial" panose="020B0604020202020204" pitchFamily="34" charset="0"/>
              </a:rPr>
              <a:t>Hamburg Aerospace Lecture Series (</a:t>
            </a:r>
            <a:r>
              <a:rPr lang="en-GB" sz="800" noProof="1">
                <a:latin typeface="Arial" panose="020B0604020202020204" pitchFamily="34" charset="0"/>
                <a:cs typeface="Arial" panose="020B0604020202020204" pitchFamily="34" charset="0"/>
              </a:rPr>
              <a:t>AeroLectures</a:t>
            </a:r>
            <a:r>
              <a:rPr lang="en-GB" sz="800" dirty="0">
                <a:latin typeface="Arial" panose="020B0604020202020204" pitchFamily="34" charset="0"/>
                <a:cs typeface="Arial" panose="020B0604020202020204" pitchFamily="34" charset="0"/>
              </a:rPr>
              <a:t>): Jointly organized by DGLR, RAeS, ZAL, VDI and HAW Hamburg (aviation seminar).</a:t>
            </a:r>
          </a:p>
          <a:p>
            <a:r>
              <a:rPr lang="en-GB" sz="800" dirty="0">
                <a:latin typeface="Arial" panose="020B0604020202020204" pitchFamily="34" charset="0"/>
                <a:cs typeface="Arial" panose="020B0604020202020204" pitchFamily="34" charset="0"/>
              </a:rPr>
              <a:t>Information about current events is provided by means of an e-mail distribution list. Current lecture program, archived lecture documents</a:t>
            </a:r>
          </a:p>
          <a:p>
            <a:r>
              <a:rPr lang="en-GB" sz="800" dirty="0">
                <a:latin typeface="Arial" panose="020B0604020202020204" pitchFamily="34" charset="0"/>
                <a:cs typeface="Arial" panose="020B0604020202020204" pitchFamily="34" charset="0"/>
              </a:rPr>
              <a:t>from past events, entry in e-mail distribution list. All services via </a:t>
            </a:r>
            <a:r>
              <a:rPr lang="en-GB" sz="800" u="sng" dirty="0">
                <a:solidFill>
                  <a:srgbClr val="0000FF"/>
                </a:solidFill>
                <a:latin typeface="Arial" panose="020B0604020202020204" pitchFamily="34" charset="0"/>
                <a:cs typeface="Arial" panose="020B0604020202020204" pitchFamily="34" charset="0"/>
                <a:hlinkClick r:id="rId10"/>
              </a:rPr>
              <a:t>http://AeroLectures.de</a:t>
            </a:r>
            <a:r>
              <a:rPr lang="en-GB" sz="800" dirty="0">
                <a:latin typeface="Arial" panose="020B0604020202020204" pitchFamily="34" charset="0"/>
                <a:cs typeface="Arial" panose="020B0604020202020204" pitchFamily="34" charset="0"/>
              </a:rPr>
              <a:t>.</a:t>
            </a:r>
          </a:p>
        </p:txBody>
      </p:sp>
      <p:pic>
        <p:nvPicPr>
          <p:cNvPr id="15" name="Grafik 14">
            <a:hlinkClick r:id="rId11"/>
            <a:extLst>
              <a:ext uri="{FF2B5EF4-FFF2-40B4-BE49-F238E27FC236}">
                <a16:creationId xmlns:a16="http://schemas.microsoft.com/office/drawing/2014/main" id="{800E2193-46B8-6352-F422-D77C85AFA13C}"/>
              </a:ext>
            </a:extLst>
          </p:cNvPr>
          <p:cNvPicPr>
            <a:picLocks noChangeAspect="1"/>
          </p:cNvPicPr>
          <p:nvPr/>
        </p:nvPicPr>
        <p:blipFill>
          <a:blip r:embed="rId12" cstate="print"/>
          <a:stretch>
            <a:fillRect/>
          </a:stretch>
        </p:blipFill>
        <p:spPr>
          <a:xfrm>
            <a:off x="6112168" y="8240149"/>
            <a:ext cx="304826" cy="304826"/>
          </a:xfrm>
          <a:prstGeom prst="rect">
            <a:avLst/>
          </a:prstGeom>
        </p:spPr>
      </p:pic>
      <p:pic>
        <p:nvPicPr>
          <p:cNvPr id="16" name="Grafik 15">
            <a:hlinkClick r:id="rId13"/>
            <a:extLst>
              <a:ext uri="{FF2B5EF4-FFF2-40B4-BE49-F238E27FC236}">
                <a16:creationId xmlns:a16="http://schemas.microsoft.com/office/drawing/2014/main" id="{E9CB3EE5-C623-1E48-65EA-94EB063750B6}"/>
              </a:ext>
            </a:extLst>
          </p:cNvPr>
          <p:cNvPicPr>
            <a:picLocks noChangeAspect="1"/>
          </p:cNvPicPr>
          <p:nvPr/>
        </p:nvPicPr>
        <p:blipFill>
          <a:blip r:embed="rId14" cstate="print"/>
          <a:stretch>
            <a:fillRect/>
          </a:stretch>
        </p:blipFill>
        <p:spPr>
          <a:xfrm>
            <a:off x="6112168" y="8827789"/>
            <a:ext cx="304826" cy="304826"/>
          </a:xfrm>
          <a:prstGeom prst="rect">
            <a:avLst/>
          </a:prstGeom>
        </p:spPr>
      </p:pic>
      <p:pic>
        <p:nvPicPr>
          <p:cNvPr id="17" name="Grafik 16">
            <a:hlinkClick r:id="rId10"/>
            <a:extLst>
              <a:ext uri="{FF2B5EF4-FFF2-40B4-BE49-F238E27FC236}">
                <a16:creationId xmlns:a16="http://schemas.microsoft.com/office/drawing/2014/main" id="{DB05F8C7-0F13-A16B-93FB-60F7B3232D4C}"/>
              </a:ext>
            </a:extLst>
          </p:cNvPr>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91806" y="8521686"/>
            <a:ext cx="1155948" cy="814418"/>
          </a:xfrm>
          <a:prstGeom prst="rect">
            <a:avLst/>
          </a:prstGeom>
        </p:spPr>
      </p:pic>
      <p:sp>
        <p:nvSpPr>
          <p:cNvPr id="6" name="Text Placeholder 6">
            <a:extLst>
              <a:ext uri="{FF2B5EF4-FFF2-40B4-BE49-F238E27FC236}">
                <a16:creationId xmlns:a16="http://schemas.microsoft.com/office/drawing/2014/main" id="{599A7EE9-0949-25CD-6B25-9D2F4BE85094}"/>
              </a:ext>
            </a:extLst>
          </p:cNvPr>
          <p:cNvSpPr>
            <a:spLocks noGrp="1"/>
          </p:cNvSpPr>
          <p:nvPr/>
        </p:nvSpPr>
        <p:spPr>
          <a:xfrm>
            <a:off x="206583" y="1690263"/>
            <a:ext cx="6452208" cy="2219886"/>
          </a:xfrm>
          <a:prstGeom prst="rect">
            <a:avLst/>
          </a:prstGeom>
          <a:noFill/>
          <a:ln w="0" cmpd="sng">
            <a:noFill/>
            <a:prstDash val="solid"/>
          </a:ln>
        </p:spPr>
        <p:txBody>
          <a:bodyPr vert="horz" lIns="0" tIns="0" rIns="0" bIns="0" anchor="t"/>
          <a:lstStyle/>
          <a:p>
            <a:pPr marL="0" marR="0" indent="0" algn="ctr">
              <a:lnSpc>
                <a:spcPct val="120000"/>
              </a:lnSpc>
              <a:spcAft>
                <a:spcPts val="0"/>
              </a:spcAft>
            </a:pPr>
            <a:r>
              <a:rPr lang="en-US" sz="2600" b="1" spc="5" dirty="0">
                <a:solidFill>
                  <a:srgbClr val="000000"/>
                </a:solidFill>
                <a:latin typeface="Arial" panose="02020603050405020304" pitchFamily="2"/>
              </a:rPr>
              <a:t>A Brief History of the U-2 </a:t>
            </a:r>
            <a:r>
              <a:rPr lang="en-US" sz="2600" b="1" spc="5" dirty="0" err="1">
                <a:solidFill>
                  <a:srgbClr val="000000"/>
                </a:solidFill>
                <a:latin typeface="Arial" panose="02020603050405020304" pitchFamily="2"/>
              </a:rPr>
              <a:t>Spyplane</a:t>
            </a:r>
            <a:endParaRPr lang="en-US" sz="2600" b="1" spc="5" dirty="0">
              <a:solidFill>
                <a:srgbClr val="000000"/>
              </a:solidFill>
              <a:latin typeface="Arial" panose="02020603050405020304" pitchFamily="2"/>
            </a:endParaRPr>
          </a:p>
          <a:p>
            <a:pPr marL="0" marR="0" indent="0" algn="ctr">
              <a:lnSpc>
                <a:spcPct val="120000"/>
              </a:lnSpc>
              <a:spcAft>
                <a:spcPts val="0"/>
              </a:spcAft>
            </a:pPr>
            <a:r>
              <a:rPr lang="en-GB" sz="1800" b="1" spc="15" dirty="0">
                <a:solidFill>
                  <a:srgbClr val="000000"/>
                </a:solidFill>
                <a:latin typeface="Arial" panose="02020603050405020304" pitchFamily="2"/>
              </a:rPr>
              <a:t>Chris Pocock</a:t>
            </a:r>
            <a:endParaRPr lang="en-GB" sz="1800" spc="15" dirty="0">
              <a:solidFill>
                <a:srgbClr val="000000"/>
              </a:solidFill>
              <a:latin typeface="Arial" panose="02020603050405020304" pitchFamily="2"/>
            </a:endParaRPr>
          </a:p>
          <a:p>
            <a:pPr marL="0" marR="0" indent="0" algn="ctr">
              <a:lnSpc>
                <a:spcPct val="120000"/>
              </a:lnSpc>
              <a:spcAft>
                <a:spcPts val="0"/>
              </a:spcAft>
            </a:pPr>
            <a:r>
              <a:rPr lang="en-GB" sz="1800" b="1" spc="15" dirty="0">
                <a:solidFill>
                  <a:srgbClr val="000000"/>
                </a:solidFill>
                <a:latin typeface="Arial" panose="02020603050405020304" pitchFamily="2"/>
              </a:rPr>
              <a:t>Aviation Author &amp; Historian</a:t>
            </a:r>
          </a:p>
          <a:p>
            <a:pPr marL="0" marR="0" indent="0">
              <a:lnSpc>
                <a:spcPct val="120000"/>
              </a:lnSpc>
              <a:spcAft>
                <a:spcPts val="0"/>
              </a:spcAft>
            </a:pPr>
            <a:r>
              <a:rPr lang="en-GB" sz="1400" b="1" spc="0" dirty="0">
                <a:solidFill>
                  <a:srgbClr val="000000"/>
                </a:solidFill>
                <a:latin typeface="Arial" panose="02020603050405020304" pitchFamily="2"/>
              </a:rPr>
              <a:t>Date:	Thursday 16 April 2026, 18:00 </a:t>
            </a:r>
          </a:p>
          <a:p>
            <a:pPr marL="0" marR="0" indent="0">
              <a:lnSpc>
                <a:spcPct val="120000"/>
              </a:lnSpc>
              <a:spcBef>
                <a:spcPts val="0"/>
              </a:spcBef>
              <a:spcAft>
                <a:spcPts val="0"/>
              </a:spcAft>
            </a:pPr>
            <a:r>
              <a:rPr lang="en-GB" sz="1400" b="1" spc="10" dirty="0">
                <a:solidFill>
                  <a:srgbClr val="000000"/>
                </a:solidFill>
                <a:latin typeface="Arial" panose="02020603050405020304" pitchFamily="2"/>
              </a:rPr>
              <a:t>Location:	HAW Hamburg, Berliner Tor 5, Hörsaal 01.10 </a:t>
            </a:r>
            <a:r>
              <a:rPr lang="en-GB" sz="1400" spc="10" dirty="0">
                <a:solidFill>
                  <a:srgbClr val="000000"/>
                </a:solidFill>
                <a:latin typeface="Arial" panose="02020603050405020304" pitchFamily="2"/>
              </a:rPr>
              <a:t>(in-person only!)</a:t>
            </a:r>
          </a:p>
          <a:p>
            <a:pPr marL="0" marR="0" indent="0" algn="l">
              <a:lnSpc>
                <a:spcPct val="120000"/>
              </a:lnSpc>
              <a:spcBef>
                <a:spcPts val="425"/>
              </a:spcBef>
              <a:spcAft>
                <a:spcPts val="0"/>
              </a:spcAft>
            </a:pPr>
            <a:endParaRPr lang="en-GB" sz="1400" b="1" spc="0" dirty="0">
              <a:solidFill>
                <a:srgbClr val="000000"/>
              </a:solidFill>
              <a:latin typeface="Arial" panose="02020603050405020304" pitchFamily="2"/>
            </a:endParaRPr>
          </a:p>
        </p:txBody>
      </p:sp>
      <p:sp>
        <p:nvSpPr>
          <p:cNvPr id="7" name="Text Placeholder 10">
            <a:extLst>
              <a:ext uri="{FF2B5EF4-FFF2-40B4-BE49-F238E27FC236}">
                <a16:creationId xmlns:a16="http://schemas.microsoft.com/office/drawing/2014/main" id="{5D183FC9-485F-C5C2-2DEE-D1A5173BC46F}"/>
              </a:ext>
            </a:extLst>
          </p:cNvPr>
          <p:cNvSpPr>
            <a:spLocks noGrp="1"/>
          </p:cNvSpPr>
          <p:nvPr/>
        </p:nvSpPr>
        <p:spPr>
          <a:xfrm>
            <a:off x="189164" y="6815402"/>
            <a:ext cx="6469627" cy="491953"/>
          </a:xfrm>
          <a:prstGeom prst="rect">
            <a:avLst/>
          </a:prstGeom>
          <a:noFill/>
          <a:ln w="0" cmpd="sng">
            <a:noFill/>
            <a:prstDash val="solid"/>
          </a:ln>
        </p:spPr>
        <p:txBody>
          <a:bodyPr vert="horz" lIns="0" tIns="0" rIns="0" bIns="0" anchor="t"/>
          <a:lstStyle/>
          <a:p>
            <a:pPr algn="just"/>
            <a:endParaRPr lang="en-GB" sz="1100" i="1" u="none" strike="noStrike" baseline="0" dirty="0">
              <a:solidFill>
                <a:srgbClr val="000000"/>
              </a:solidFill>
              <a:highlight>
                <a:srgbClr val="00FFFF"/>
              </a:highlight>
              <a:latin typeface="Arial" panose="020B0604020202020204" pitchFamily="34" charset="0"/>
            </a:endParaRPr>
          </a:p>
        </p:txBody>
      </p:sp>
      <p:sp>
        <p:nvSpPr>
          <p:cNvPr id="5" name="TextBox 4">
            <a:extLst>
              <a:ext uri="{FF2B5EF4-FFF2-40B4-BE49-F238E27FC236}">
                <a16:creationId xmlns:a16="http://schemas.microsoft.com/office/drawing/2014/main" id="{CCA2B09F-9F39-EB04-5925-10AE970D580A}"/>
              </a:ext>
            </a:extLst>
          </p:cNvPr>
          <p:cNvSpPr txBox="1"/>
          <p:nvPr/>
        </p:nvSpPr>
        <p:spPr>
          <a:xfrm>
            <a:off x="5692876" y="5663404"/>
            <a:ext cx="857937" cy="215444"/>
          </a:xfrm>
          <a:prstGeom prst="rect">
            <a:avLst/>
          </a:prstGeom>
          <a:noFill/>
        </p:spPr>
        <p:txBody>
          <a:bodyPr wrap="square" rtlCol="0">
            <a:spAutoFit/>
          </a:bodyPr>
          <a:lstStyle/>
          <a:p>
            <a:pPr algn="r"/>
            <a:r>
              <a:rPr lang="en-GB" sz="800" dirty="0">
                <a:solidFill>
                  <a:schemeClr val="bg1"/>
                </a:solidFill>
                <a:latin typeface="Arial" panose="020B0604020202020204" pitchFamily="34" charset="0"/>
                <a:cs typeface="Arial" panose="020B0604020202020204" pitchFamily="34" charset="0"/>
              </a:rPr>
              <a:t>© ChatGPT</a:t>
            </a:r>
          </a:p>
        </p:txBody>
      </p:sp>
      <p:sp>
        <p:nvSpPr>
          <p:cNvPr id="10" name="TextBox 9">
            <a:extLst>
              <a:ext uri="{FF2B5EF4-FFF2-40B4-BE49-F238E27FC236}">
                <a16:creationId xmlns:a16="http://schemas.microsoft.com/office/drawing/2014/main" id="{1161E043-0792-04FA-63EB-82AF31793100}"/>
              </a:ext>
            </a:extLst>
          </p:cNvPr>
          <p:cNvSpPr txBox="1"/>
          <p:nvPr/>
        </p:nvSpPr>
        <p:spPr>
          <a:xfrm>
            <a:off x="112083" y="5256660"/>
            <a:ext cx="6211843" cy="2462213"/>
          </a:xfrm>
          <a:prstGeom prst="rect">
            <a:avLst/>
          </a:prstGeom>
          <a:noFill/>
        </p:spPr>
        <p:txBody>
          <a:bodyPr wrap="square" rtlCol="0">
            <a:spAutoFit/>
          </a:bodyPr>
          <a:lstStyle/>
          <a:p>
            <a:pPr algn="just"/>
            <a:r>
              <a:rPr lang="en-US" sz="1100" i="1" dirty="0">
                <a:latin typeface="Arial" panose="020B0604020202020204" pitchFamily="34" charset="0"/>
                <a:cs typeface="Arial" panose="020B0604020202020204" pitchFamily="34" charset="0"/>
              </a:rPr>
              <a:t>Chris Pocock is a British full-time writer, </a:t>
            </a:r>
            <a:r>
              <a:rPr lang="en-US" sz="1100" i="1" dirty="0" err="1">
                <a:latin typeface="Arial" panose="020B0604020202020204" pitchFamily="34" charset="0"/>
                <a:cs typeface="Arial" panose="020B0604020202020204" pitchFamily="34" charset="0"/>
              </a:rPr>
              <a:t>specialising</a:t>
            </a:r>
            <a:r>
              <a:rPr lang="en-US" sz="1100" i="1" dirty="0">
                <a:latin typeface="Arial" panose="020B0604020202020204" pitchFamily="34" charset="0"/>
                <a:cs typeface="Arial" panose="020B0604020202020204" pitchFamily="34" charset="0"/>
              </a:rPr>
              <a:t> in aerospace. He was the </a:t>
            </a:r>
            <a:r>
              <a:rPr lang="en-US" sz="1100" i="1" dirty="0" err="1">
                <a:latin typeface="Arial" panose="020B0604020202020204" pitchFamily="34" charset="0"/>
                <a:cs typeface="Arial" panose="020B0604020202020204" pitchFamily="34" charset="0"/>
              </a:rPr>
              <a:t>defence</a:t>
            </a:r>
            <a:r>
              <a:rPr lang="en-US" sz="1100" i="1" dirty="0">
                <a:latin typeface="Arial" panose="020B0604020202020204" pitchFamily="34" charset="0"/>
                <a:cs typeface="Arial" panose="020B0604020202020204" pitchFamily="34" charset="0"/>
              </a:rPr>
              <a:t> editor of AVIATION INTERNATIONAL NEWS until retiring in mid-2018. He continues to write articles and commentaries on aerospace/defense issues. </a:t>
            </a:r>
          </a:p>
          <a:p>
            <a:pPr algn="just"/>
            <a:r>
              <a:rPr lang="en-US" sz="1100" i="1" dirty="0">
                <a:latin typeface="Arial" panose="020B0604020202020204" pitchFamily="34" charset="0"/>
                <a:cs typeface="Arial" panose="020B0604020202020204" pitchFamily="34" charset="0"/>
              </a:rPr>
              <a:t>His interest in the U-2 started in the early 1970s with a visit to Davis-Monthan AFB, which was then the home of the US Air Force U-2 wing. In 1989, his first book on the Dragon Lady was published to favorable reviews, including from members of the US airborne reconnaissance community. </a:t>
            </a:r>
            <a:endParaRPr lang="en-US" sz="1100" dirty="0">
              <a:latin typeface="Arial" panose="020B0604020202020204" pitchFamily="34" charset="0"/>
              <a:cs typeface="Arial" panose="020B0604020202020204" pitchFamily="34" charset="0"/>
            </a:endParaRPr>
          </a:p>
          <a:p>
            <a:pPr algn="just"/>
            <a:r>
              <a:rPr lang="en-US" sz="1100" i="1" dirty="0">
                <a:latin typeface="Arial" panose="020B0604020202020204" pitchFamily="34" charset="0"/>
                <a:cs typeface="Arial" panose="020B0604020202020204" pitchFamily="34" charset="0"/>
              </a:rPr>
              <a:t>So he continued to research the history, and follow the current operations, of this remarkable aircraft. In 1992, he helped to ensure that an original U-2C model and B-camera were preserved and transferred to the Imperial War Museum, Duxford, UK. In 1997, he became the first foreign civilian to fly in the U-2. His largest book, 50 YEARS OF THE U-2, was published in 2005 to mark the aircraft's golden anniversary. He continued the story by publishing DRAGON LADY TODAY in 2015. This book was updated in a second edition in 2024. In 2025, he published SHADOW FLYER, a biography of Bob Ericson, one of the early and most notable U-2 pilots. </a:t>
            </a:r>
            <a:endParaRPr lang="en-US" sz="11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1855A741-293E-BAB7-FE5A-9F65E9F51307}"/>
              </a:ext>
            </a:extLst>
          </p:cNvPr>
          <p:cNvSpPr txBox="1"/>
          <p:nvPr/>
        </p:nvSpPr>
        <p:spPr>
          <a:xfrm>
            <a:off x="105799" y="3358007"/>
            <a:ext cx="4077881" cy="1954381"/>
          </a:xfrm>
          <a:prstGeom prst="rect">
            <a:avLst/>
          </a:prstGeom>
          <a:noFill/>
        </p:spPr>
        <p:txBody>
          <a:bodyPr wrap="square" rtlCol="0">
            <a:spAutoFit/>
          </a:bodyPr>
          <a:lstStyle/>
          <a:p>
            <a:pPr algn="just"/>
            <a:r>
              <a:rPr lang="en-US" sz="1100" dirty="0">
                <a:latin typeface="Arial" panose="020B0604020202020204" pitchFamily="34" charset="0"/>
                <a:cs typeface="Arial" panose="020B0604020202020204" pitchFamily="34" charset="0"/>
              </a:rPr>
              <a:t>The Lockheed U-2 is a strategic reconnaissance aircraft, which played a crucial role during the tense years of the Cold War. It came to fame when pilot Francis Gary Powers was shot down over the Soviet Union in 1960. However the aircraft has been frequently updated, is still operated by the United States, and over more than 70 years it has seen action in most conflicts around the world, providing vital intelligence information to the US and its allies. Built by the famous Lockheed ‘Skunk Works" under the direction of Clarence L. "Kelly" Johnson, the U-2 was, and is, truly the most successful intelligence-gathering aircraft ever produced.</a:t>
            </a:r>
            <a:endParaRPr lang="en-GB" sz="1100" dirty="0">
              <a:latin typeface="Arial" panose="020B0604020202020204" pitchFamily="34" charset="0"/>
              <a:cs typeface="Arial" panose="020B0604020202020204" pitchFamily="34" charset="0"/>
            </a:endParaRPr>
          </a:p>
        </p:txBody>
      </p:sp>
      <p:pic>
        <p:nvPicPr>
          <p:cNvPr id="12" name="Grafik 11">
            <a:extLst>
              <a:ext uri="{FF2B5EF4-FFF2-40B4-BE49-F238E27FC236}">
                <a16:creationId xmlns:a16="http://schemas.microsoft.com/office/drawing/2014/main" id="{1FDEB1A6-3A07-7BE2-62E6-5F66AD9E5ECD}"/>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4317238" y="3359398"/>
            <a:ext cx="1897262" cy="1897262"/>
          </a:xfrm>
          <a:prstGeom prst="rect">
            <a:avLst/>
          </a:prstGeom>
        </p:spPr>
      </p:pic>
      <p:sp>
        <p:nvSpPr>
          <p:cNvPr id="18" name="Textfeld 17">
            <a:extLst>
              <a:ext uri="{FF2B5EF4-FFF2-40B4-BE49-F238E27FC236}">
                <a16:creationId xmlns:a16="http://schemas.microsoft.com/office/drawing/2014/main" id="{87172ABC-0ECB-4DBC-737A-45423758C7FD}"/>
              </a:ext>
            </a:extLst>
          </p:cNvPr>
          <p:cNvSpPr txBox="1"/>
          <p:nvPr/>
        </p:nvSpPr>
        <p:spPr>
          <a:xfrm>
            <a:off x="5415773" y="5044702"/>
            <a:ext cx="853440" cy="215444"/>
          </a:xfrm>
          <a:prstGeom prst="rect">
            <a:avLst/>
          </a:prstGeom>
          <a:noFill/>
        </p:spPr>
        <p:txBody>
          <a:bodyPr wrap="square" rtlCol="0">
            <a:spAutoFit/>
          </a:bodyPr>
          <a:lstStyle/>
          <a:p>
            <a:r>
              <a:rPr lang="de-DE" sz="800" dirty="0"/>
              <a:t>© Chris Pocock</a:t>
            </a:r>
          </a:p>
        </p:txBody>
      </p:sp>
    </p:spTree>
  </p:cSld>
  <p:clrMapOvr>
    <a:masterClrMapping/>
  </p:clrMapOvr>
</p:sld>
</file>

<file path=ppt/theme/theme1.xml><?xml version="1.0" encoding="utf-8"?>
<a:theme xmlns:a="http://schemas.openxmlformats.org/drawingml/2006/main" name="Standarddesign">
  <a:themeElements>
    <a:clrScheme name="Benutzerdefiniert 5">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fontScheme name="Standarddesign">
      <a:majorFont>
        <a:latin typeface="Times New Roman"/>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580</Words>
  <Application>Microsoft Office PowerPoint</Application>
  <PresentationFormat>A4-Papier (210 x 297 mm)</PresentationFormat>
  <Paragraphs>28</Paragraphs>
  <Slides>1</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1</vt:i4>
      </vt:variant>
    </vt:vector>
  </HeadingPairs>
  <TitlesOfParts>
    <vt:vector size="4" baseType="lpstr">
      <vt:lpstr>Arial</vt:lpstr>
      <vt:lpstr>Times New Roman</vt:lpstr>
      <vt:lpstr>Standarddesign</vt:lpstr>
      <vt:lpstr>PowerPoint-Präsentation</vt:lpstr>
    </vt:vector>
  </TitlesOfParts>
  <Company>_</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Announcement: The Aerodynamic Challenges of eVTOL Aircraft Design</dc:title>
  <dc:creator>Dieter Scholz;Richard Sanderson</dc:creator>
  <cp:lastModifiedBy>Richard Sanderson</cp:lastModifiedBy>
  <cp:revision>254</cp:revision>
  <cp:lastPrinted>2015-05-29T19:06:48Z</cp:lastPrinted>
  <dcterms:created xsi:type="dcterms:W3CDTF">2006-03-25T16:04:22Z</dcterms:created>
  <dcterms:modified xsi:type="dcterms:W3CDTF">2026-03-02T19:42:29Z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2023-09-28T14:20:09Z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2c6cac8d-ab61-47b3-8209-4df2e46aefbc</vt:lpwstr>
  </property>
  <property fmtid="{D5CDD505-2E9C-101B-9397-08002B2CF9AE}" pid="7" name="MSIP_Label_defa4170-0d19-0005-0004-bc88714345d2_ActionId">
    <vt:lpwstr>ef808a1a-6310-4505-af46-3a58c07ec2df</vt:lpwstr>
  </property>
  <property fmtid="{D5CDD505-2E9C-101B-9397-08002B2CF9AE}" pid="8" name="MSIP_Label_defa4170-0d19-0005-0004-bc88714345d2_ContentBits">
    <vt:lpwstr>0</vt:lpwstr>
  </property>
</Properties>
</file>